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405"/>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3/13/22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3/13/22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3/13/22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3/13/22</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3/13/22</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778C0-6782-FF4F-96FC-21DA88F83701}"/>
              </a:ext>
            </a:extLst>
          </p:cNvPr>
          <p:cNvSpPr>
            <a:spLocks noGrp="1"/>
          </p:cNvSpPr>
          <p:nvPr>
            <p:ph type="ctrTitle"/>
          </p:nvPr>
        </p:nvSpPr>
        <p:spPr/>
        <p:txBody>
          <a:bodyPr/>
          <a:lstStyle/>
          <a:p>
            <a:r>
              <a:rPr lang="en-US" dirty="0"/>
              <a:t>Lending Club Dataset Analysis and Prediction</a:t>
            </a:r>
          </a:p>
        </p:txBody>
      </p:sp>
      <p:sp>
        <p:nvSpPr>
          <p:cNvPr id="3" name="Subtitle 2">
            <a:extLst>
              <a:ext uri="{FF2B5EF4-FFF2-40B4-BE49-F238E27FC236}">
                <a16:creationId xmlns:a16="http://schemas.microsoft.com/office/drawing/2014/main" id="{1736611F-0E73-7042-857A-C5812DAEA120}"/>
              </a:ext>
            </a:extLst>
          </p:cNvPr>
          <p:cNvSpPr>
            <a:spLocks noGrp="1"/>
          </p:cNvSpPr>
          <p:nvPr>
            <p:ph type="subTitle" idx="1"/>
          </p:nvPr>
        </p:nvSpPr>
        <p:spPr/>
        <p:txBody>
          <a:bodyPr>
            <a:normAutofit/>
          </a:bodyPr>
          <a:lstStyle/>
          <a:p>
            <a:r>
              <a:rPr lang="en-US" sz="5400" dirty="0">
                <a:solidFill>
                  <a:schemeClr val="tx1"/>
                </a:solidFill>
              </a:rPr>
              <a:t>Yilmaz </a:t>
            </a:r>
            <a:r>
              <a:rPr lang="en-US" sz="5400" dirty="0" err="1">
                <a:solidFill>
                  <a:schemeClr val="tx1"/>
                </a:solidFill>
              </a:rPr>
              <a:t>Mert</a:t>
            </a:r>
            <a:r>
              <a:rPr lang="en-US" sz="5400" dirty="0">
                <a:solidFill>
                  <a:schemeClr val="tx1"/>
                </a:solidFill>
              </a:rPr>
              <a:t> Akin</a:t>
            </a:r>
          </a:p>
        </p:txBody>
      </p:sp>
    </p:spTree>
    <p:extLst>
      <p:ext uri="{BB962C8B-B14F-4D97-AF65-F5344CB8AC3E}">
        <p14:creationId xmlns:p14="http://schemas.microsoft.com/office/powerpoint/2010/main" val="3471138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a:extLst>
              <a:ext uri="{FF2B5EF4-FFF2-40B4-BE49-F238E27FC236}">
                <a16:creationId xmlns:a16="http://schemas.microsoft.com/office/drawing/2014/main" id="{4850EAA7-5CAE-DE4D-972E-B263D2110AE6}"/>
              </a:ext>
            </a:extLst>
          </p:cNvPr>
          <p:cNvPicPr>
            <a:picLocks noChangeAspect="1"/>
          </p:cNvPicPr>
          <p:nvPr/>
        </p:nvPicPr>
        <p:blipFill>
          <a:blip r:embed="rId2"/>
          <a:stretch>
            <a:fillRect/>
          </a:stretch>
        </p:blipFill>
        <p:spPr>
          <a:xfrm>
            <a:off x="409688" y="462127"/>
            <a:ext cx="3959112" cy="5365904"/>
          </a:xfrm>
          <a:prstGeom prst="rect">
            <a:avLst/>
          </a:prstGeom>
        </p:spPr>
      </p:pic>
      <p:sp>
        <p:nvSpPr>
          <p:cNvPr id="5" name="TextBox 4">
            <a:extLst>
              <a:ext uri="{FF2B5EF4-FFF2-40B4-BE49-F238E27FC236}">
                <a16:creationId xmlns:a16="http://schemas.microsoft.com/office/drawing/2014/main" id="{267ACE6F-1BFD-D540-BC64-52DADB16DCD9}"/>
              </a:ext>
            </a:extLst>
          </p:cNvPr>
          <p:cNvSpPr txBox="1"/>
          <p:nvPr/>
        </p:nvSpPr>
        <p:spPr>
          <a:xfrm>
            <a:off x="4368801" y="1879600"/>
            <a:ext cx="7152640" cy="1477328"/>
          </a:xfrm>
          <a:prstGeom prst="rect">
            <a:avLst/>
          </a:prstGeom>
          <a:noFill/>
        </p:spPr>
        <p:txBody>
          <a:bodyPr wrap="square" rtlCol="0">
            <a:spAutoFit/>
          </a:bodyPr>
          <a:lstStyle/>
          <a:p>
            <a:r>
              <a:rPr lang="en-US" dirty="0"/>
              <a:t>When we look at the missing values employment title, employment length</a:t>
            </a:r>
          </a:p>
          <a:p>
            <a:r>
              <a:rPr lang="en-US" dirty="0"/>
              <a:t>and number of mortgage accounts features are the ones with most null values.</a:t>
            </a:r>
          </a:p>
          <a:p>
            <a:r>
              <a:rPr lang="en-US" dirty="0"/>
              <a:t>So we will see if they are useful or unnecessary to be dropped. </a:t>
            </a:r>
          </a:p>
        </p:txBody>
      </p:sp>
    </p:spTree>
    <p:extLst>
      <p:ext uri="{BB962C8B-B14F-4D97-AF65-F5344CB8AC3E}">
        <p14:creationId xmlns:p14="http://schemas.microsoft.com/office/powerpoint/2010/main" val="742919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4BD416-8CA6-5947-A76B-21F6F5C67615}"/>
              </a:ext>
            </a:extLst>
          </p:cNvPr>
          <p:cNvSpPr txBox="1"/>
          <p:nvPr/>
        </p:nvSpPr>
        <p:spPr>
          <a:xfrm>
            <a:off x="1087120" y="4155440"/>
            <a:ext cx="10237418" cy="923330"/>
          </a:xfrm>
          <a:prstGeom prst="rect">
            <a:avLst/>
          </a:prstGeom>
          <a:noFill/>
        </p:spPr>
        <p:txBody>
          <a:bodyPr wrap="none" rtlCol="0">
            <a:spAutoFit/>
          </a:bodyPr>
          <a:lstStyle/>
          <a:p>
            <a:r>
              <a:rPr lang="en-US" dirty="0"/>
              <a:t>When we look at the </a:t>
            </a:r>
            <a:r>
              <a:rPr lang="en-US" dirty="0">
                <a:solidFill>
                  <a:srgbClr val="FF0000"/>
                </a:solidFill>
              </a:rPr>
              <a:t>employment length </a:t>
            </a:r>
            <a:r>
              <a:rPr lang="en-US" dirty="0"/>
              <a:t>we see from less than 1 year to over 10 years. </a:t>
            </a:r>
          </a:p>
          <a:p>
            <a:r>
              <a:rPr lang="en-US" dirty="0"/>
              <a:t>When we check the correlation to the loan status, we see that there isn’t any significant change, </a:t>
            </a:r>
          </a:p>
          <a:p>
            <a:r>
              <a:rPr lang="en-US" dirty="0"/>
              <a:t>So there is not need to fill them. So we drop it. </a:t>
            </a:r>
          </a:p>
        </p:txBody>
      </p:sp>
      <p:pic>
        <p:nvPicPr>
          <p:cNvPr id="4" name="Picture 3">
            <a:extLst>
              <a:ext uri="{FF2B5EF4-FFF2-40B4-BE49-F238E27FC236}">
                <a16:creationId xmlns:a16="http://schemas.microsoft.com/office/drawing/2014/main" id="{75B0B373-5B65-5044-813E-001AFEC59C91}"/>
              </a:ext>
            </a:extLst>
          </p:cNvPr>
          <p:cNvPicPr>
            <a:picLocks noChangeAspect="1"/>
          </p:cNvPicPr>
          <p:nvPr/>
        </p:nvPicPr>
        <p:blipFill>
          <a:blip r:embed="rId2"/>
          <a:stretch>
            <a:fillRect/>
          </a:stretch>
        </p:blipFill>
        <p:spPr>
          <a:xfrm>
            <a:off x="1686560" y="802640"/>
            <a:ext cx="8442960" cy="2832783"/>
          </a:xfrm>
          <a:prstGeom prst="rect">
            <a:avLst/>
          </a:prstGeom>
        </p:spPr>
      </p:pic>
    </p:spTree>
    <p:extLst>
      <p:ext uri="{BB962C8B-B14F-4D97-AF65-F5344CB8AC3E}">
        <p14:creationId xmlns:p14="http://schemas.microsoft.com/office/powerpoint/2010/main" val="3008987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0DDBE0-BE18-B245-BE76-655B3AB65901}"/>
              </a:ext>
            </a:extLst>
          </p:cNvPr>
          <p:cNvSpPr txBox="1"/>
          <p:nvPr/>
        </p:nvSpPr>
        <p:spPr>
          <a:xfrm>
            <a:off x="1463040" y="883920"/>
            <a:ext cx="10415993" cy="4524315"/>
          </a:xfrm>
          <a:prstGeom prst="rect">
            <a:avLst/>
          </a:prstGeom>
          <a:noFill/>
        </p:spPr>
        <p:txBody>
          <a:bodyPr wrap="none" rtlCol="0">
            <a:spAutoFit/>
          </a:bodyPr>
          <a:lstStyle/>
          <a:p>
            <a:r>
              <a:rPr lang="en-US" dirty="0">
                <a:solidFill>
                  <a:srgbClr val="FF0000"/>
                </a:solidFill>
              </a:rPr>
              <a:t>Employment title and title of the loan </a:t>
            </a:r>
            <a:r>
              <a:rPr lang="en-US" dirty="0"/>
              <a:t>doesn’t affect the loan status significantly, </a:t>
            </a:r>
          </a:p>
          <a:p>
            <a:r>
              <a:rPr lang="en-US" dirty="0"/>
              <a:t>so instead of filling them, I dropped it as well.</a:t>
            </a:r>
          </a:p>
          <a:p>
            <a:endParaRPr lang="en-US" dirty="0"/>
          </a:p>
          <a:p>
            <a:endParaRPr lang="en-US" dirty="0"/>
          </a:p>
          <a:p>
            <a:r>
              <a:rPr lang="en-US" dirty="0"/>
              <a:t>When it comes to </a:t>
            </a:r>
            <a:r>
              <a:rPr lang="en-US" dirty="0">
                <a:solidFill>
                  <a:srgbClr val="FF0000"/>
                </a:solidFill>
              </a:rPr>
              <a:t>number of mortgage accounts</a:t>
            </a:r>
            <a:r>
              <a:rPr lang="en-US" dirty="0"/>
              <a:t>, it shows importance to the correlation, so</a:t>
            </a:r>
          </a:p>
          <a:p>
            <a:r>
              <a:rPr lang="en-US" dirty="0"/>
              <a:t>I filled null values with mean value of the column.</a:t>
            </a:r>
          </a:p>
          <a:p>
            <a:endParaRPr lang="en-US" dirty="0"/>
          </a:p>
          <a:p>
            <a:r>
              <a:rPr lang="en-US" dirty="0"/>
              <a:t>When it comes to </a:t>
            </a:r>
            <a:r>
              <a:rPr lang="en-US" dirty="0">
                <a:solidFill>
                  <a:srgbClr val="FF0000"/>
                </a:solidFill>
              </a:rPr>
              <a:t>Revolving line utilization rate and Number of public record bankruptcies</a:t>
            </a:r>
          </a:p>
          <a:p>
            <a:r>
              <a:rPr lang="en-US" dirty="0"/>
              <a:t>features, the number of the null values are so small compared to the whole dataset, so I deleted</a:t>
            </a:r>
          </a:p>
          <a:p>
            <a:r>
              <a:rPr lang="en-US" dirty="0"/>
              <a:t>those rows since I cannot fill them.</a:t>
            </a:r>
          </a:p>
          <a:p>
            <a:endParaRPr lang="en-US" dirty="0"/>
          </a:p>
          <a:p>
            <a:r>
              <a:rPr lang="en-US" dirty="0"/>
              <a:t>I used encoder on term, homeownership and address columns to turn those string values into </a:t>
            </a:r>
          </a:p>
          <a:p>
            <a:r>
              <a:rPr lang="en-US" dirty="0"/>
              <a:t>integers to use them in the models that I am going to build.</a:t>
            </a:r>
          </a:p>
          <a:p>
            <a:endParaRPr lang="en-US" dirty="0"/>
          </a:p>
          <a:p>
            <a:r>
              <a:rPr lang="en-US" dirty="0"/>
              <a:t>And before I split data into train and test, I found outliers by using </a:t>
            </a:r>
            <a:r>
              <a:rPr lang="en-US" dirty="0">
                <a:solidFill>
                  <a:srgbClr val="FF0000"/>
                </a:solidFill>
              </a:rPr>
              <a:t>Numeric Outlier method </a:t>
            </a:r>
            <a:r>
              <a:rPr lang="en-US" dirty="0"/>
              <a:t>and </a:t>
            </a:r>
          </a:p>
          <a:p>
            <a:r>
              <a:rPr lang="en-US" dirty="0"/>
              <a:t>removed them.</a:t>
            </a:r>
          </a:p>
        </p:txBody>
      </p:sp>
    </p:spTree>
    <p:extLst>
      <p:ext uri="{BB962C8B-B14F-4D97-AF65-F5344CB8AC3E}">
        <p14:creationId xmlns:p14="http://schemas.microsoft.com/office/powerpoint/2010/main" val="39636650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7585B-BEDC-4E46-BC8B-A51F522FBD03}"/>
              </a:ext>
            </a:extLst>
          </p:cNvPr>
          <p:cNvSpPr>
            <a:spLocks noGrp="1"/>
          </p:cNvSpPr>
          <p:nvPr>
            <p:ph type="title"/>
          </p:nvPr>
        </p:nvSpPr>
        <p:spPr/>
        <p:txBody>
          <a:bodyPr/>
          <a:lstStyle/>
          <a:p>
            <a:r>
              <a:rPr lang="en-US" dirty="0"/>
              <a:t>Model Building</a:t>
            </a:r>
          </a:p>
        </p:txBody>
      </p:sp>
      <p:sp>
        <p:nvSpPr>
          <p:cNvPr id="3" name="TextBox 2">
            <a:extLst>
              <a:ext uri="{FF2B5EF4-FFF2-40B4-BE49-F238E27FC236}">
                <a16:creationId xmlns:a16="http://schemas.microsoft.com/office/drawing/2014/main" id="{1500CA6A-7771-7945-A6C7-709072EE401B}"/>
              </a:ext>
            </a:extLst>
          </p:cNvPr>
          <p:cNvSpPr txBox="1"/>
          <p:nvPr/>
        </p:nvSpPr>
        <p:spPr>
          <a:xfrm>
            <a:off x="5080000" y="2550160"/>
            <a:ext cx="6685280" cy="923330"/>
          </a:xfrm>
          <a:prstGeom prst="rect">
            <a:avLst/>
          </a:prstGeom>
          <a:noFill/>
        </p:spPr>
        <p:txBody>
          <a:bodyPr wrap="square" rtlCol="0">
            <a:spAutoFit/>
          </a:bodyPr>
          <a:lstStyle/>
          <a:p>
            <a:r>
              <a:rPr lang="en-US" dirty="0"/>
              <a:t>I split data into train(80%) and test (20%) then normalized the data to improves the numerical stability of the model and reduce the training time. </a:t>
            </a:r>
          </a:p>
        </p:txBody>
      </p:sp>
    </p:spTree>
    <p:extLst>
      <p:ext uri="{BB962C8B-B14F-4D97-AF65-F5344CB8AC3E}">
        <p14:creationId xmlns:p14="http://schemas.microsoft.com/office/powerpoint/2010/main" val="3316528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1F78E4-5F72-0D40-BDF1-D43D01DEC4DD}"/>
              </a:ext>
            </a:extLst>
          </p:cNvPr>
          <p:cNvSpPr>
            <a:spLocks noGrp="1"/>
          </p:cNvSpPr>
          <p:nvPr>
            <p:ph type="title"/>
          </p:nvPr>
        </p:nvSpPr>
        <p:spPr/>
        <p:txBody>
          <a:bodyPr/>
          <a:lstStyle/>
          <a:p>
            <a:r>
              <a:rPr lang="en-US" dirty="0"/>
              <a:t>Deep Learning</a:t>
            </a:r>
          </a:p>
        </p:txBody>
      </p:sp>
      <p:sp>
        <p:nvSpPr>
          <p:cNvPr id="4" name="TextBox 3">
            <a:extLst>
              <a:ext uri="{FF2B5EF4-FFF2-40B4-BE49-F238E27FC236}">
                <a16:creationId xmlns:a16="http://schemas.microsoft.com/office/drawing/2014/main" id="{500A67DE-2C4F-E743-88AE-9A97AE507202}"/>
              </a:ext>
            </a:extLst>
          </p:cNvPr>
          <p:cNvSpPr txBox="1"/>
          <p:nvPr/>
        </p:nvSpPr>
        <p:spPr>
          <a:xfrm>
            <a:off x="4815840" y="203200"/>
            <a:ext cx="6797040" cy="1477328"/>
          </a:xfrm>
          <a:prstGeom prst="rect">
            <a:avLst/>
          </a:prstGeom>
          <a:noFill/>
        </p:spPr>
        <p:txBody>
          <a:bodyPr wrap="square" rtlCol="0">
            <a:spAutoFit/>
          </a:bodyPr>
          <a:lstStyle/>
          <a:p>
            <a:r>
              <a:rPr lang="en-US" dirty="0"/>
              <a:t>My Deep Learning model has 78 inputs in the first layer and in the hidden layers I have 39 and 19 dense. For my output layer I used sigmoid function since it is suitable for loan prediction. </a:t>
            </a:r>
          </a:p>
          <a:p>
            <a:endParaRPr lang="en-US" dirty="0"/>
          </a:p>
          <a:p>
            <a:endParaRPr lang="en-US" dirty="0"/>
          </a:p>
        </p:txBody>
      </p:sp>
      <p:pic>
        <p:nvPicPr>
          <p:cNvPr id="6" name="Picture 5">
            <a:extLst>
              <a:ext uri="{FF2B5EF4-FFF2-40B4-BE49-F238E27FC236}">
                <a16:creationId xmlns:a16="http://schemas.microsoft.com/office/drawing/2014/main" id="{06C1B99E-90E1-C24E-B185-860AAEB6A3AF}"/>
              </a:ext>
            </a:extLst>
          </p:cNvPr>
          <p:cNvPicPr>
            <a:picLocks noChangeAspect="1"/>
          </p:cNvPicPr>
          <p:nvPr/>
        </p:nvPicPr>
        <p:blipFill>
          <a:blip r:embed="rId2"/>
          <a:stretch>
            <a:fillRect/>
          </a:stretch>
        </p:blipFill>
        <p:spPr>
          <a:xfrm>
            <a:off x="5096979" y="1275737"/>
            <a:ext cx="5723421" cy="4178097"/>
          </a:xfrm>
          <a:prstGeom prst="rect">
            <a:avLst/>
          </a:prstGeom>
        </p:spPr>
      </p:pic>
      <p:sp>
        <p:nvSpPr>
          <p:cNvPr id="7" name="TextBox 6">
            <a:extLst>
              <a:ext uri="{FF2B5EF4-FFF2-40B4-BE49-F238E27FC236}">
                <a16:creationId xmlns:a16="http://schemas.microsoft.com/office/drawing/2014/main" id="{82AE4790-F459-A94C-8C7E-12952396B4B3}"/>
              </a:ext>
            </a:extLst>
          </p:cNvPr>
          <p:cNvSpPr txBox="1"/>
          <p:nvPr/>
        </p:nvSpPr>
        <p:spPr>
          <a:xfrm>
            <a:off x="1920240" y="5880040"/>
            <a:ext cx="8264185" cy="646331"/>
          </a:xfrm>
          <a:prstGeom prst="rect">
            <a:avLst/>
          </a:prstGeom>
          <a:noFill/>
        </p:spPr>
        <p:txBody>
          <a:bodyPr wrap="none" rtlCol="0">
            <a:spAutoFit/>
          </a:bodyPr>
          <a:lstStyle/>
          <a:p>
            <a:r>
              <a:rPr lang="en-US" dirty="0">
                <a:solidFill>
                  <a:srgbClr val="FF0000"/>
                </a:solidFill>
              </a:rPr>
              <a:t>Rant</a:t>
            </a:r>
            <a:r>
              <a:rPr lang="en-US" dirty="0"/>
              <a:t>: the model accuracy is 88.69% which is fine but not fantastic. </a:t>
            </a:r>
          </a:p>
          <a:p>
            <a:r>
              <a:rPr lang="en-US" dirty="0"/>
              <a:t>I added extra dense and layers but it didn't make any significant differences.</a:t>
            </a:r>
          </a:p>
        </p:txBody>
      </p:sp>
    </p:spTree>
    <p:extLst>
      <p:ext uri="{BB962C8B-B14F-4D97-AF65-F5344CB8AC3E}">
        <p14:creationId xmlns:p14="http://schemas.microsoft.com/office/powerpoint/2010/main" val="1987491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A1746-275D-7D4B-9AE9-26D0DBC0299F}"/>
              </a:ext>
            </a:extLst>
          </p:cNvPr>
          <p:cNvSpPr>
            <a:spLocks noGrp="1"/>
          </p:cNvSpPr>
          <p:nvPr>
            <p:ph type="title"/>
          </p:nvPr>
        </p:nvSpPr>
        <p:spPr/>
        <p:txBody>
          <a:bodyPr/>
          <a:lstStyle/>
          <a:p>
            <a:r>
              <a:rPr lang="en-US" dirty="0"/>
              <a:t>Random Forest</a:t>
            </a:r>
          </a:p>
        </p:txBody>
      </p:sp>
      <p:sp>
        <p:nvSpPr>
          <p:cNvPr id="3" name="TextBox 2">
            <a:extLst>
              <a:ext uri="{FF2B5EF4-FFF2-40B4-BE49-F238E27FC236}">
                <a16:creationId xmlns:a16="http://schemas.microsoft.com/office/drawing/2014/main" id="{6E3813CD-7461-0B4F-9B3B-C299FAE987CF}"/>
              </a:ext>
            </a:extLst>
          </p:cNvPr>
          <p:cNvSpPr txBox="1"/>
          <p:nvPr/>
        </p:nvSpPr>
        <p:spPr>
          <a:xfrm>
            <a:off x="4389828" y="436880"/>
            <a:ext cx="7889596" cy="646331"/>
          </a:xfrm>
          <a:prstGeom prst="rect">
            <a:avLst/>
          </a:prstGeom>
          <a:noFill/>
        </p:spPr>
        <p:txBody>
          <a:bodyPr wrap="none" rtlCol="0">
            <a:spAutoFit/>
          </a:bodyPr>
          <a:lstStyle/>
          <a:p>
            <a:r>
              <a:rPr lang="en-US" dirty="0"/>
              <a:t>Random Forest was the model that I was expecting to get the best results.</a:t>
            </a:r>
          </a:p>
          <a:p>
            <a:r>
              <a:rPr lang="en-US" dirty="0"/>
              <a:t>However it wasn’t as good as I expected. </a:t>
            </a:r>
          </a:p>
        </p:txBody>
      </p:sp>
      <p:pic>
        <p:nvPicPr>
          <p:cNvPr id="5" name="Picture 4">
            <a:extLst>
              <a:ext uri="{FF2B5EF4-FFF2-40B4-BE49-F238E27FC236}">
                <a16:creationId xmlns:a16="http://schemas.microsoft.com/office/drawing/2014/main" id="{3E154541-8DF4-F447-B843-6B1822F7EA1F}"/>
              </a:ext>
            </a:extLst>
          </p:cNvPr>
          <p:cNvPicPr>
            <a:picLocks noChangeAspect="1"/>
          </p:cNvPicPr>
          <p:nvPr/>
        </p:nvPicPr>
        <p:blipFill>
          <a:blip r:embed="rId2"/>
          <a:stretch>
            <a:fillRect/>
          </a:stretch>
        </p:blipFill>
        <p:spPr>
          <a:xfrm>
            <a:off x="4765040" y="1221422"/>
            <a:ext cx="6431280" cy="4220528"/>
          </a:xfrm>
          <a:prstGeom prst="rect">
            <a:avLst/>
          </a:prstGeom>
        </p:spPr>
      </p:pic>
      <p:sp>
        <p:nvSpPr>
          <p:cNvPr id="6" name="Rectangle 5">
            <a:extLst>
              <a:ext uri="{FF2B5EF4-FFF2-40B4-BE49-F238E27FC236}">
                <a16:creationId xmlns:a16="http://schemas.microsoft.com/office/drawing/2014/main" id="{DFD58699-7F0D-0F42-AE3E-D8DC17B7F22B}"/>
              </a:ext>
            </a:extLst>
          </p:cNvPr>
          <p:cNvSpPr/>
          <p:nvPr/>
        </p:nvSpPr>
        <p:spPr>
          <a:xfrm>
            <a:off x="2090590" y="5580161"/>
            <a:ext cx="8008450" cy="1200329"/>
          </a:xfrm>
          <a:prstGeom prst="rect">
            <a:avLst/>
          </a:prstGeom>
        </p:spPr>
        <p:txBody>
          <a:bodyPr wrap="square">
            <a:spAutoFit/>
          </a:bodyPr>
          <a:lstStyle/>
          <a:p>
            <a:r>
              <a:rPr lang="en-US" dirty="0">
                <a:solidFill>
                  <a:srgbClr val="FF0000"/>
                </a:solidFill>
              </a:rPr>
              <a:t>Rant</a:t>
            </a:r>
            <a:r>
              <a:rPr lang="en-US" dirty="0"/>
              <a:t>: Model accuracy is 85.83% but when we look at the confusion matrix we see that there are around 14K false predictions which means 14 thousands people who are not eligible for loan but model still tells they are eligible. So it might not be useful by itself. </a:t>
            </a:r>
          </a:p>
        </p:txBody>
      </p:sp>
    </p:spTree>
    <p:extLst>
      <p:ext uri="{BB962C8B-B14F-4D97-AF65-F5344CB8AC3E}">
        <p14:creationId xmlns:p14="http://schemas.microsoft.com/office/powerpoint/2010/main" val="4284131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F36D2-9575-BD4F-953D-617D1A593C1F}"/>
              </a:ext>
            </a:extLst>
          </p:cNvPr>
          <p:cNvSpPr>
            <a:spLocks noGrp="1"/>
          </p:cNvSpPr>
          <p:nvPr>
            <p:ph type="title"/>
          </p:nvPr>
        </p:nvSpPr>
        <p:spPr/>
        <p:txBody>
          <a:bodyPr/>
          <a:lstStyle/>
          <a:p>
            <a:r>
              <a:rPr lang="en-US" dirty="0" err="1"/>
              <a:t>XGBoost</a:t>
            </a:r>
            <a:endParaRPr lang="en-US" dirty="0"/>
          </a:p>
        </p:txBody>
      </p:sp>
      <p:sp>
        <p:nvSpPr>
          <p:cNvPr id="3" name="TextBox 2">
            <a:extLst>
              <a:ext uri="{FF2B5EF4-FFF2-40B4-BE49-F238E27FC236}">
                <a16:creationId xmlns:a16="http://schemas.microsoft.com/office/drawing/2014/main" id="{F28E69BD-E9C1-B443-A23F-5AE79B99D5F4}"/>
              </a:ext>
            </a:extLst>
          </p:cNvPr>
          <p:cNvSpPr txBox="1"/>
          <p:nvPr/>
        </p:nvSpPr>
        <p:spPr>
          <a:xfrm>
            <a:off x="4795520" y="660400"/>
            <a:ext cx="7480125" cy="923330"/>
          </a:xfrm>
          <a:prstGeom prst="rect">
            <a:avLst/>
          </a:prstGeom>
          <a:noFill/>
        </p:spPr>
        <p:txBody>
          <a:bodyPr wrap="none" rtlCol="0">
            <a:spAutoFit/>
          </a:bodyPr>
          <a:lstStyle/>
          <a:p>
            <a:r>
              <a:rPr lang="en-US" dirty="0" err="1"/>
              <a:t>XGBoost</a:t>
            </a:r>
            <a:r>
              <a:rPr lang="en-US" dirty="0"/>
              <a:t> is one of the newest </a:t>
            </a:r>
            <a:r>
              <a:rPr lang="en-US" dirty="0" err="1"/>
              <a:t>algoritms</a:t>
            </a:r>
            <a:r>
              <a:rPr lang="en-US" dirty="0"/>
              <a:t> that has a huge potential and </a:t>
            </a:r>
          </a:p>
          <a:p>
            <a:r>
              <a:rPr lang="en-US" dirty="0"/>
              <a:t>Since it was pretty common for loan prediction problems, I used it for</a:t>
            </a:r>
          </a:p>
          <a:p>
            <a:r>
              <a:rPr lang="en-US" dirty="0"/>
              <a:t>my project.  </a:t>
            </a:r>
          </a:p>
        </p:txBody>
      </p:sp>
      <p:pic>
        <p:nvPicPr>
          <p:cNvPr id="5" name="Picture 4">
            <a:extLst>
              <a:ext uri="{FF2B5EF4-FFF2-40B4-BE49-F238E27FC236}">
                <a16:creationId xmlns:a16="http://schemas.microsoft.com/office/drawing/2014/main" id="{98B83D0E-9F73-4243-9977-B3299BB9F105}"/>
              </a:ext>
            </a:extLst>
          </p:cNvPr>
          <p:cNvPicPr>
            <a:picLocks noChangeAspect="1"/>
          </p:cNvPicPr>
          <p:nvPr/>
        </p:nvPicPr>
        <p:blipFill>
          <a:blip r:embed="rId2"/>
          <a:stretch>
            <a:fillRect/>
          </a:stretch>
        </p:blipFill>
        <p:spPr>
          <a:xfrm>
            <a:off x="4795519" y="1791970"/>
            <a:ext cx="6930485" cy="3887470"/>
          </a:xfrm>
          <a:prstGeom prst="rect">
            <a:avLst/>
          </a:prstGeom>
        </p:spPr>
      </p:pic>
      <p:sp>
        <p:nvSpPr>
          <p:cNvPr id="6" name="Rectangle 5">
            <a:extLst>
              <a:ext uri="{FF2B5EF4-FFF2-40B4-BE49-F238E27FC236}">
                <a16:creationId xmlns:a16="http://schemas.microsoft.com/office/drawing/2014/main" id="{27C21AC5-FBD1-644D-8D65-B2C9C061D231}"/>
              </a:ext>
            </a:extLst>
          </p:cNvPr>
          <p:cNvSpPr/>
          <p:nvPr/>
        </p:nvSpPr>
        <p:spPr>
          <a:xfrm>
            <a:off x="2639230" y="5573712"/>
            <a:ext cx="7386320" cy="1200329"/>
          </a:xfrm>
          <a:prstGeom prst="rect">
            <a:avLst/>
          </a:prstGeom>
        </p:spPr>
        <p:txBody>
          <a:bodyPr wrap="square">
            <a:spAutoFit/>
          </a:bodyPr>
          <a:lstStyle/>
          <a:p>
            <a:r>
              <a:rPr lang="en-US" dirty="0">
                <a:solidFill>
                  <a:srgbClr val="FF0000"/>
                </a:solidFill>
              </a:rPr>
              <a:t>Rant</a:t>
            </a:r>
            <a:r>
              <a:rPr lang="en-US" dirty="0"/>
              <a:t>: Model accuracy is 88.89% but when we look at the confusion matrix we see that there are around 9K false predictions. 569 people are not eligible for loan but they will get the loan and it is likely going to be charged off. </a:t>
            </a:r>
          </a:p>
        </p:txBody>
      </p:sp>
    </p:spTree>
    <p:extLst>
      <p:ext uri="{BB962C8B-B14F-4D97-AF65-F5344CB8AC3E}">
        <p14:creationId xmlns:p14="http://schemas.microsoft.com/office/powerpoint/2010/main" val="1965800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3FB5-CD63-994B-930D-C0FC2420E12E}"/>
              </a:ext>
            </a:extLst>
          </p:cNvPr>
          <p:cNvSpPr>
            <a:spLocks noGrp="1"/>
          </p:cNvSpPr>
          <p:nvPr>
            <p:ph type="title"/>
          </p:nvPr>
        </p:nvSpPr>
        <p:spPr/>
        <p:txBody>
          <a:bodyPr/>
          <a:lstStyle/>
          <a:p>
            <a:r>
              <a:rPr lang="en-US" dirty="0"/>
              <a:t>Models </a:t>
            </a:r>
            <a:r>
              <a:rPr lang="en-US" dirty="0" err="1"/>
              <a:t>Comperation</a:t>
            </a:r>
            <a:br>
              <a:rPr lang="en-US" dirty="0"/>
            </a:br>
            <a:r>
              <a:rPr lang="en-US" dirty="0"/>
              <a:t>And Rant</a:t>
            </a:r>
          </a:p>
        </p:txBody>
      </p:sp>
      <p:pic>
        <p:nvPicPr>
          <p:cNvPr id="4" name="Picture 3">
            <a:extLst>
              <a:ext uri="{FF2B5EF4-FFF2-40B4-BE49-F238E27FC236}">
                <a16:creationId xmlns:a16="http://schemas.microsoft.com/office/drawing/2014/main" id="{7EE4E9F2-9548-8D4F-BB8C-DAAAD8F3D6E0}"/>
              </a:ext>
            </a:extLst>
          </p:cNvPr>
          <p:cNvPicPr>
            <a:picLocks noChangeAspect="1"/>
          </p:cNvPicPr>
          <p:nvPr/>
        </p:nvPicPr>
        <p:blipFill>
          <a:blip r:embed="rId2"/>
          <a:stretch>
            <a:fillRect/>
          </a:stretch>
        </p:blipFill>
        <p:spPr>
          <a:xfrm>
            <a:off x="4481268" y="589280"/>
            <a:ext cx="7560673" cy="994410"/>
          </a:xfrm>
          <a:prstGeom prst="rect">
            <a:avLst/>
          </a:prstGeom>
        </p:spPr>
      </p:pic>
      <p:sp>
        <p:nvSpPr>
          <p:cNvPr id="5" name="TextBox 4">
            <a:extLst>
              <a:ext uri="{FF2B5EF4-FFF2-40B4-BE49-F238E27FC236}">
                <a16:creationId xmlns:a16="http://schemas.microsoft.com/office/drawing/2014/main" id="{740FFF30-C357-EA48-BC16-0C26D8DA13F4}"/>
              </a:ext>
            </a:extLst>
          </p:cNvPr>
          <p:cNvSpPr txBox="1"/>
          <p:nvPr/>
        </p:nvSpPr>
        <p:spPr>
          <a:xfrm>
            <a:off x="4836161" y="2255520"/>
            <a:ext cx="7081520" cy="2308324"/>
          </a:xfrm>
          <a:prstGeom prst="rect">
            <a:avLst/>
          </a:prstGeom>
          <a:noFill/>
        </p:spPr>
        <p:txBody>
          <a:bodyPr wrap="square" rtlCol="0">
            <a:spAutoFit/>
          </a:bodyPr>
          <a:lstStyle/>
          <a:p>
            <a:r>
              <a:rPr lang="en-US" dirty="0"/>
              <a:t>When we look at the Roc scores, it is obvious that Deep Learning</a:t>
            </a:r>
          </a:p>
          <a:p>
            <a:r>
              <a:rPr lang="en-US" dirty="0"/>
              <a:t>gives the best results and I am highly disappointed on random forest algorithm even thought I have used tuning on random forest and </a:t>
            </a:r>
            <a:r>
              <a:rPr lang="en-US" dirty="0" err="1"/>
              <a:t>xgboost</a:t>
            </a:r>
            <a:r>
              <a:rPr lang="en-US" dirty="0"/>
              <a:t> algorithms</a:t>
            </a:r>
          </a:p>
          <a:p>
            <a:endParaRPr lang="en-US" dirty="0"/>
          </a:p>
          <a:p>
            <a:r>
              <a:rPr lang="en-US" dirty="0"/>
              <a:t>In conclusion, deep learning has potential to solve that kind of problems and I believe credit scores for each customers would be a great addition to the dataset. </a:t>
            </a:r>
          </a:p>
        </p:txBody>
      </p:sp>
    </p:spTree>
    <p:extLst>
      <p:ext uri="{BB962C8B-B14F-4D97-AF65-F5344CB8AC3E}">
        <p14:creationId xmlns:p14="http://schemas.microsoft.com/office/powerpoint/2010/main" val="3802393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604CBB-3F4C-5741-9E66-C15555A3E011}"/>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4445ECD5-C9A3-264F-AF4D-79E1B40CEB0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40372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CC8CB-76E6-3442-A329-88A59A5B8D43}"/>
              </a:ext>
            </a:extLst>
          </p:cNvPr>
          <p:cNvSpPr>
            <a:spLocks noGrp="1"/>
          </p:cNvSpPr>
          <p:nvPr>
            <p:ph type="title"/>
          </p:nvPr>
        </p:nvSpPr>
        <p:spPr/>
        <p:txBody>
          <a:bodyPr/>
          <a:lstStyle/>
          <a:p>
            <a:r>
              <a:rPr lang="en-US" dirty="0"/>
              <a:t>Information about Data</a:t>
            </a:r>
          </a:p>
        </p:txBody>
      </p:sp>
      <p:sp>
        <p:nvSpPr>
          <p:cNvPr id="3" name="Content Placeholder 2">
            <a:extLst>
              <a:ext uri="{FF2B5EF4-FFF2-40B4-BE49-F238E27FC236}">
                <a16:creationId xmlns:a16="http://schemas.microsoft.com/office/drawing/2014/main" id="{E6126D87-F4AF-E04F-A2C2-135EC739405C}"/>
              </a:ext>
            </a:extLst>
          </p:cNvPr>
          <p:cNvSpPr>
            <a:spLocks noGrp="1"/>
          </p:cNvSpPr>
          <p:nvPr>
            <p:ph idx="1"/>
          </p:nvPr>
        </p:nvSpPr>
        <p:spPr/>
        <p:txBody>
          <a:bodyPr/>
          <a:lstStyle/>
          <a:p>
            <a:r>
              <a:rPr lang="en-US" dirty="0"/>
              <a:t>Our data has 27 columns and 396030 entries. Each row represents a customer and columns are that customer's features. With this dataset, we would like to predict if it is safe to lend a loan to a customer or not.</a:t>
            </a:r>
          </a:p>
          <a:p>
            <a:endParaRPr lang="en-US" dirty="0"/>
          </a:p>
          <a:p>
            <a:r>
              <a:rPr lang="en-US" dirty="0"/>
              <a:t>The data is taken from Kaggle. </a:t>
            </a:r>
          </a:p>
          <a:p>
            <a:endParaRPr lang="en-US" dirty="0"/>
          </a:p>
          <a:p>
            <a:r>
              <a:rPr lang="en-US" dirty="0"/>
              <a:t>For predictive models I am going to use Deep Learning, Random Forest and </a:t>
            </a:r>
            <a:r>
              <a:rPr lang="en-US" dirty="0" err="1"/>
              <a:t>XGBoost</a:t>
            </a:r>
            <a:r>
              <a:rPr lang="en-US" dirty="0"/>
              <a:t>. </a:t>
            </a:r>
          </a:p>
        </p:txBody>
      </p:sp>
    </p:spTree>
    <p:extLst>
      <p:ext uri="{BB962C8B-B14F-4D97-AF65-F5344CB8AC3E}">
        <p14:creationId xmlns:p14="http://schemas.microsoft.com/office/powerpoint/2010/main" val="2776919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EB8BE-F841-1E4F-B720-02FD6D4821EC}"/>
              </a:ext>
            </a:extLst>
          </p:cNvPr>
          <p:cNvSpPr>
            <a:spLocks noGrp="1"/>
          </p:cNvSpPr>
          <p:nvPr>
            <p:ph type="title"/>
          </p:nvPr>
        </p:nvSpPr>
        <p:spPr/>
        <p:txBody>
          <a:bodyPr/>
          <a:lstStyle/>
          <a:p>
            <a:r>
              <a:rPr lang="en-US" dirty="0"/>
              <a:t>EDA</a:t>
            </a:r>
          </a:p>
        </p:txBody>
      </p:sp>
      <p:sp>
        <p:nvSpPr>
          <p:cNvPr id="3" name="Content Placeholder 2">
            <a:extLst>
              <a:ext uri="{FF2B5EF4-FFF2-40B4-BE49-F238E27FC236}">
                <a16:creationId xmlns:a16="http://schemas.microsoft.com/office/drawing/2014/main" id="{BA61D2EF-5182-3441-A972-AC32CC6AAEFE}"/>
              </a:ext>
            </a:extLst>
          </p:cNvPr>
          <p:cNvSpPr>
            <a:spLocks noGrp="1"/>
          </p:cNvSpPr>
          <p:nvPr>
            <p:ph idx="1"/>
          </p:nvPr>
        </p:nvSpPr>
        <p:spPr>
          <a:xfrm>
            <a:off x="5118447" y="4806367"/>
            <a:ext cx="6281873" cy="843598"/>
          </a:xfrm>
        </p:spPr>
        <p:txBody>
          <a:bodyPr/>
          <a:lstStyle/>
          <a:p>
            <a:r>
              <a:rPr lang="en-US" dirty="0"/>
              <a:t>Approximately 20 percent of the customers are charged off.</a:t>
            </a:r>
          </a:p>
          <a:p>
            <a:endParaRPr lang="en-US" dirty="0"/>
          </a:p>
        </p:txBody>
      </p:sp>
      <p:pic>
        <p:nvPicPr>
          <p:cNvPr id="5" name="Picture 4" descr="/var/folders/qp/tpr1b1f55bz3bz0783jqkxvw0000gn/T/com.microsoft.Word/Content.MSO/666CA9E5.tmp">
            <a:extLst>
              <a:ext uri="{FF2B5EF4-FFF2-40B4-BE49-F238E27FC236}">
                <a16:creationId xmlns:a16="http://schemas.microsoft.com/office/drawing/2014/main" id="{5A11D858-BAF6-9B4E-9B56-8CC319D20A0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118447" y="1249997"/>
            <a:ext cx="5781675" cy="3057525"/>
          </a:xfrm>
          <a:prstGeom prst="rect">
            <a:avLst/>
          </a:prstGeom>
          <a:noFill/>
          <a:ln>
            <a:noFill/>
          </a:ln>
        </p:spPr>
      </p:pic>
    </p:spTree>
    <p:extLst>
      <p:ext uri="{BB962C8B-B14F-4D97-AF65-F5344CB8AC3E}">
        <p14:creationId xmlns:p14="http://schemas.microsoft.com/office/powerpoint/2010/main" val="2935465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35EBD2-9D39-CE47-98A4-321B2F9C8498}"/>
              </a:ext>
            </a:extLst>
          </p:cNvPr>
          <p:cNvPicPr/>
          <p:nvPr/>
        </p:nvPicPr>
        <p:blipFill>
          <a:blip r:embed="rId2">
            <a:extLst>
              <a:ext uri="{28A0092B-C50C-407E-A947-70E740481C1C}">
                <a14:useLocalDpi xmlns:a14="http://schemas.microsoft.com/office/drawing/2010/main" val="0"/>
              </a:ext>
            </a:extLst>
          </a:blip>
          <a:stretch>
            <a:fillRect/>
          </a:stretch>
        </p:blipFill>
        <p:spPr>
          <a:xfrm>
            <a:off x="78120" y="892671"/>
            <a:ext cx="5698157" cy="4167009"/>
          </a:xfrm>
          <a:prstGeom prst="rect">
            <a:avLst/>
          </a:prstGeom>
        </p:spPr>
      </p:pic>
      <p:sp>
        <p:nvSpPr>
          <p:cNvPr id="5" name="TextBox 4">
            <a:extLst>
              <a:ext uri="{FF2B5EF4-FFF2-40B4-BE49-F238E27FC236}">
                <a16:creationId xmlns:a16="http://schemas.microsoft.com/office/drawing/2014/main" id="{92E4C147-21CD-5648-B55F-C16C1E5BA590}"/>
              </a:ext>
            </a:extLst>
          </p:cNvPr>
          <p:cNvSpPr txBox="1"/>
          <p:nvPr/>
        </p:nvSpPr>
        <p:spPr>
          <a:xfrm>
            <a:off x="428322" y="5151120"/>
            <a:ext cx="10985764" cy="646331"/>
          </a:xfrm>
          <a:prstGeom prst="rect">
            <a:avLst/>
          </a:prstGeom>
          <a:noFill/>
        </p:spPr>
        <p:txBody>
          <a:bodyPr wrap="none" rtlCol="0">
            <a:spAutoFit/>
          </a:bodyPr>
          <a:lstStyle/>
          <a:p>
            <a:r>
              <a:rPr lang="en-US" dirty="0"/>
              <a:t>We can see that installment is highly correlated with the loan amount and as installment increases loan</a:t>
            </a:r>
          </a:p>
          <a:p>
            <a:r>
              <a:rPr lang="en-US" dirty="0"/>
              <a:t>Amount increases as well which is pretty normal.</a:t>
            </a:r>
          </a:p>
        </p:txBody>
      </p:sp>
      <p:pic>
        <p:nvPicPr>
          <p:cNvPr id="6" name="Picture 5" descr="/var/folders/qp/tpr1b1f55bz3bz0783jqkxvw0000gn/T/com.microsoft.Word/Content.MSO/F0809700.tmp">
            <a:extLst>
              <a:ext uri="{FF2B5EF4-FFF2-40B4-BE49-F238E27FC236}">
                <a16:creationId xmlns:a16="http://schemas.microsoft.com/office/drawing/2014/main" id="{0572432D-1AEF-0A4E-B25F-AD88C68ABDB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76277" y="670560"/>
            <a:ext cx="6343964" cy="4434840"/>
          </a:xfrm>
          <a:prstGeom prst="rect">
            <a:avLst/>
          </a:prstGeom>
          <a:noFill/>
          <a:ln>
            <a:noFill/>
          </a:ln>
        </p:spPr>
      </p:pic>
    </p:spTree>
    <p:extLst>
      <p:ext uri="{BB962C8B-B14F-4D97-AF65-F5344CB8AC3E}">
        <p14:creationId xmlns:p14="http://schemas.microsoft.com/office/powerpoint/2010/main" val="443967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ar/folders/qp/tpr1b1f55bz3bz0783jqkxvw0000gn/T/com.microsoft.Word/Content.MSO/341150E.tmp">
            <a:extLst>
              <a:ext uri="{FF2B5EF4-FFF2-40B4-BE49-F238E27FC236}">
                <a16:creationId xmlns:a16="http://schemas.microsoft.com/office/drawing/2014/main" id="{FD85BC3D-CAC7-2145-A535-C9AEB3D9ADF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05977" y="487997"/>
            <a:ext cx="6560503" cy="3464243"/>
          </a:xfrm>
          <a:prstGeom prst="rect">
            <a:avLst/>
          </a:prstGeom>
          <a:noFill/>
          <a:ln>
            <a:noFill/>
          </a:ln>
        </p:spPr>
      </p:pic>
      <p:sp>
        <p:nvSpPr>
          <p:cNvPr id="3" name="TextBox 2">
            <a:extLst>
              <a:ext uri="{FF2B5EF4-FFF2-40B4-BE49-F238E27FC236}">
                <a16:creationId xmlns:a16="http://schemas.microsoft.com/office/drawing/2014/main" id="{2041CD81-21A4-CB48-B8AE-E78E6DE9F1C6}"/>
              </a:ext>
            </a:extLst>
          </p:cNvPr>
          <p:cNvSpPr txBox="1"/>
          <p:nvPr/>
        </p:nvSpPr>
        <p:spPr>
          <a:xfrm>
            <a:off x="1564640" y="4297680"/>
            <a:ext cx="8833700" cy="923330"/>
          </a:xfrm>
          <a:prstGeom prst="rect">
            <a:avLst/>
          </a:prstGeom>
          <a:noFill/>
        </p:spPr>
        <p:txBody>
          <a:bodyPr wrap="none" rtlCol="0">
            <a:spAutoFit/>
          </a:bodyPr>
          <a:lstStyle/>
          <a:p>
            <a:r>
              <a:rPr lang="en-US" dirty="0"/>
              <a:t>We can see that mean of the charged off is slightly higher than the paid loans. </a:t>
            </a:r>
          </a:p>
          <a:p>
            <a:r>
              <a:rPr lang="en-US" dirty="0"/>
              <a:t>It is make sense that as the loan amount increases it is likelihood to be charged off.</a:t>
            </a:r>
          </a:p>
          <a:p>
            <a:endParaRPr lang="en-US" dirty="0"/>
          </a:p>
        </p:txBody>
      </p:sp>
    </p:spTree>
    <p:extLst>
      <p:ext uri="{BB962C8B-B14F-4D97-AF65-F5344CB8AC3E}">
        <p14:creationId xmlns:p14="http://schemas.microsoft.com/office/powerpoint/2010/main" val="107355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90C13E-28BB-9B4D-B712-CF6EB1A169B3}"/>
              </a:ext>
            </a:extLst>
          </p:cNvPr>
          <p:cNvPicPr>
            <a:picLocks noChangeAspect="1"/>
          </p:cNvPicPr>
          <p:nvPr/>
        </p:nvPicPr>
        <p:blipFill>
          <a:blip r:embed="rId2"/>
          <a:stretch>
            <a:fillRect/>
          </a:stretch>
        </p:blipFill>
        <p:spPr>
          <a:xfrm>
            <a:off x="0" y="472440"/>
            <a:ext cx="6115580" cy="3225800"/>
          </a:xfrm>
          <a:prstGeom prst="rect">
            <a:avLst/>
          </a:prstGeom>
        </p:spPr>
      </p:pic>
      <p:pic>
        <p:nvPicPr>
          <p:cNvPr id="3" name="Picture 2">
            <a:extLst>
              <a:ext uri="{FF2B5EF4-FFF2-40B4-BE49-F238E27FC236}">
                <a16:creationId xmlns:a16="http://schemas.microsoft.com/office/drawing/2014/main" id="{4973E03D-B184-F74F-969C-C1970750EA7F}"/>
              </a:ext>
            </a:extLst>
          </p:cNvPr>
          <p:cNvPicPr>
            <a:picLocks noChangeAspect="1"/>
          </p:cNvPicPr>
          <p:nvPr/>
        </p:nvPicPr>
        <p:blipFill>
          <a:blip r:embed="rId3"/>
          <a:stretch>
            <a:fillRect/>
          </a:stretch>
        </p:blipFill>
        <p:spPr>
          <a:xfrm>
            <a:off x="6115580" y="472440"/>
            <a:ext cx="6070600" cy="3223327"/>
          </a:xfrm>
          <a:prstGeom prst="rect">
            <a:avLst/>
          </a:prstGeom>
        </p:spPr>
      </p:pic>
      <p:pic>
        <p:nvPicPr>
          <p:cNvPr id="5" name="Picture 4">
            <a:extLst>
              <a:ext uri="{FF2B5EF4-FFF2-40B4-BE49-F238E27FC236}">
                <a16:creationId xmlns:a16="http://schemas.microsoft.com/office/drawing/2014/main" id="{4D8B2F98-A581-3F47-9DB9-AF39510FC480}"/>
              </a:ext>
            </a:extLst>
          </p:cNvPr>
          <p:cNvPicPr>
            <a:picLocks noChangeAspect="1"/>
          </p:cNvPicPr>
          <p:nvPr/>
        </p:nvPicPr>
        <p:blipFill>
          <a:blip r:embed="rId4"/>
          <a:stretch>
            <a:fillRect/>
          </a:stretch>
        </p:blipFill>
        <p:spPr>
          <a:xfrm>
            <a:off x="561340" y="3705430"/>
            <a:ext cx="5453380" cy="2652190"/>
          </a:xfrm>
          <a:prstGeom prst="rect">
            <a:avLst/>
          </a:prstGeom>
        </p:spPr>
      </p:pic>
      <p:sp>
        <p:nvSpPr>
          <p:cNvPr id="6" name="TextBox 5">
            <a:extLst>
              <a:ext uri="{FF2B5EF4-FFF2-40B4-BE49-F238E27FC236}">
                <a16:creationId xmlns:a16="http://schemas.microsoft.com/office/drawing/2014/main" id="{0DED7FD6-1168-C64B-B3D1-8A2C8C05F577}"/>
              </a:ext>
            </a:extLst>
          </p:cNvPr>
          <p:cNvSpPr txBox="1"/>
          <p:nvPr/>
        </p:nvSpPr>
        <p:spPr>
          <a:xfrm>
            <a:off x="6318780" y="3859723"/>
            <a:ext cx="5436340" cy="3416320"/>
          </a:xfrm>
          <a:prstGeom prst="rect">
            <a:avLst/>
          </a:prstGeom>
          <a:noFill/>
        </p:spPr>
        <p:txBody>
          <a:bodyPr wrap="square" rtlCol="0">
            <a:spAutoFit/>
          </a:bodyPr>
          <a:lstStyle/>
          <a:p>
            <a:r>
              <a:rPr lang="en-US" dirty="0"/>
              <a:t>When we look at the grades, we and paid/charged off ratio</a:t>
            </a:r>
          </a:p>
          <a:p>
            <a:r>
              <a:rPr lang="en-US" dirty="0"/>
              <a:t>We see that A grade loans has the best paid off ratio. Grade F and G loans are most likely to be charged off. </a:t>
            </a:r>
          </a:p>
          <a:p>
            <a:endParaRPr lang="en-US" dirty="0"/>
          </a:p>
          <a:p>
            <a:r>
              <a:rPr lang="en-US" dirty="0"/>
              <a:t>Also B grade loans are the ones that customers apply more than others. </a:t>
            </a:r>
          </a:p>
          <a:p>
            <a:endParaRPr lang="en-US" dirty="0"/>
          </a:p>
          <a:p>
            <a:endParaRPr lang="en-US" dirty="0"/>
          </a:p>
          <a:p>
            <a:endParaRPr lang="en-US" dirty="0"/>
          </a:p>
          <a:p>
            <a:r>
              <a:rPr lang="en-US" dirty="0"/>
              <a:t> </a:t>
            </a:r>
          </a:p>
        </p:txBody>
      </p:sp>
    </p:spTree>
    <p:extLst>
      <p:ext uri="{BB962C8B-B14F-4D97-AF65-F5344CB8AC3E}">
        <p14:creationId xmlns:p14="http://schemas.microsoft.com/office/powerpoint/2010/main" val="2186067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B0EB9B-31C2-4148-9086-3F258CF3A411}"/>
              </a:ext>
            </a:extLst>
          </p:cNvPr>
          <p:cNvPicPr>
            <a:picLocks noChangeAspect="1"/>
          </p:cNvPicPr>
          <p:nvPr/>
        </p:nvPicPr>
        <p:blipFill>
          <a:blip r:embed="rId2"/>
          <a:stretch>
            <a:fillRect/>
          </a:stretch>
        </p:blipFill>
        <p:spPr>
          <a:xfrm>
            <a:off x="392430" y="960119"/>
            <a:ext cx="5441422" cy="2870201"/>
          </a:xfrm>
          <a:prstGeom prst="rect">
            <a:avLst/>
          </a:prstGeom>
        </p:spPr>
      </p:pic>
      <p:pic>
        <p:nvPicPr>
          <p:cNvPr id="3" name="Picture 2">
            <a:extLst>
              <a:ext uri="{FF2B5EF4-FFF2-40B4-BE49-F238E27FC236}">
                <a16:creationId xmlns:a16="http://schemas.microsoft.com/office/drawing/2014/main" id="{B54E1DEA-DAB2-3A43-ADEE-50E669465933}"/>
              </a:ext>
            </a:extLst>
          </p:cNvPr>
          <p:cNvPicPr/>
          <p:nvPr/>
        </p:nvPicPr>
        <p:blipFill>
          <a:blip r:embed="rId3">
            <a:extLst>
              <a:ext uri="{28A0092B-C50C-407E-A947-70E740481C1C}">
                <a14:useLocalDpi xmlns:a14="http://schemas.microsoft.com/office/drawing/2010/main" val="0"/>
              </a:ext>
            </a:extLst>
          </a:blip>
          <a:stretch>
            <a:fillRect/>
          </a:stretch>
        </p:blipFill>
        <p:spPr>
          <a:xfrm>
            <a:off x="5923280" y="1288414"/>
            <a:ext cx="5943600" cy="2213610"/>
          </a:xfrm>
          <a:prstGeom prst="rect">
            <a:avLst/>
          </a:prstGeom>
        </p:spPr>
      </p:pic>
      <p:sp>
        <p:nvSpPr>
          <p:cNvPr id="4" name="TextBox 3">
            <a:extLst>
              <a:ext uri="{FF2B5EF4-FFF2-40B4-BE49-F238E27FC236}">
                <a16:creationId xmlns:a16="http://schemas.microsoft.com/office/drawing/2014/main" id="{4A18BEF2-DBD1-0B46-A323-102E55A588A8}"/>
              </a:ext>
            </a:extLst>
          </p:cNvPr>
          <p:cNvSpPr txBox="1"/>
          <p:nvPr/>
        </p:nvSpPr>
        <p:spPr>
          <a:xfrm>
            <a:off x="632338" y="4531360"/>
            <a:ext cx="10622523" cy="923330"/>
          </a:xfrm>
          <a:prstGeom prst="rect">
            <a:avLst/>
          </a:prstGeom>
          <a:noFill/>
        </p:spPr>
        <p:txBody>
          <a:bodyPr wrap="none" rtlCol="0">
            <a:spAutoFit/>
          </a:bodyPr>
          <a:lstStyle/>
          <a:p>
            <a:r>
              <a:rPr lang="en-US" dirty="0"/>
              <a:t>When we look at the graph and purposes, we see that mostly people who lives in a rented house or</a:t>
            </a:r>
          </a:p>
          <a:p>
            <a:r>
              <a:rPr lang="en-US" dirty="0"/>
              <a:t>Mortgage gets loan and they use it to pay their depts. Home owners mostly get loans to </a:t>
            </a:r>
          </a:p>
          <a:p>
            <a:r>
              <a:rPr lang="en-US" dirty="0"/>
              <a:t>finance their home renovations </a:t>
            </a:r>
          </a:p>
        </p:txBody>
      </p:sp>
    </p:spTree>
    <p:extLst>
      <p:ext uri="{BB962C8B-B14F-4D97-AF65-F5344CB8AC3E}">
        <p14:creationId xmlns:p14="http://schemas.microsoft.com/office/powerpoint/2010/main" val="27886517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FC5360-21BA-E341-8D37-5FE529F20A63}"/>
              </a:ext>
            </a:extLst>
          </p:cNvPr>
          <p:cNvPicPr>
            <a:picLocks noChangeAspect="1"/>
          </p:cNvPicPr>
          <p:nvPr/>
        </p:nvPicPr>
        <p:blipFill>
          <a:blip r:embed="rId2"/>
          <a:stretch>
            <a:fillRect/>
          </a:stretch>
        </p:blipFill>
        <p:spPr>
          <a:xfrm>
            <a:off x="2270760" y="205739"/>
            <a:ext cx="7442200" cy="4726803"/>
          </a:xfrm>
          <a:prstGeom prst="rect">
            <a:avLst/>
          </a:prstGeom>
        </p:spPr>
      </p:pic>
      <p:sp>
        <p:nvSpPr>
          <p:cNvPr id="3" name="TextBox 2">
            <a:extLst>
              <a:ext uri="{FF2B5EF4-FFF2-40B4-BE49-F238E27FC236}">
                <a16:creationId xmlns:a16="http://schemas.microsoft.com/office/drawing/2014/main" id="{705D8299-20AA-6348-9D27-F1124462C626}"/>
              </a:ext>
            </a:extLst>
          </p:cNvPr>
          <p:cNvSpPr txBox="1"/>
          <p:nvPr/>
        </p:nvSpPr>
        <p:spPr>
          <a:xfrm>
            <a:off x="284480" y="5120640"/>
            <a:ext cx="11632159" cy="646331"/>
          </a:xfrm>
          <a:prstGeom prst="rect">
            <a:avLst/>
          </a:prstGeom>
          <a:noFill/>
        </p:spPr>
        <p:txBody>
          <a:bodyPr wrap="none" rtlCol="0">
            <a:spAutoFit/>
          </a:bodyPr>
          <a:lstStyle/>
          <a:p>
            <a:r>
              <a:rPr lang="en-US" dirty="0"/>
              <a:t>When we look at the loan repaid, we see that interest rate, annual income and number of mortgage accounts </a:t>
            </a:r>
          </a:p>
          <a:p>
            <a:r>
              <a:rPr lang="en-US" dirty="0"/>
              <a:t>affects loan status more than other features. </a:t>
            </a:r>
          </a:p>
        </p:txBody>
      </p:sp>
    </p:spTree>
    <p:extLst>
      <p:ext uri="{BB962C8B-B14F-4D97-AF65-F5344CB8AC3E}">
        <p14:creationId xmlns:p14="http://schemas.microsoft.com/office/powerpoint/2010/main" val="3542329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CD15CF-1E95-F548-8471-EBE89F4AEA1E}"/>
              </a:ext>
            </a:extLst>
          </p:cNvPr>
          <p:cNvSpPr>
            <a:spLocks noGrp="1"/>
          </p:cNvSpPr>
          <p:nvPr>
            <p:ph type="title"/>
          </p:nvPr>
        </p:nvSpPr>
        <p:spPr/>
        <p:txBody>
          <a:bodyPr/>
          <a:lstStyle/>
          <a:p>
            <a:r>
              <a:rPr lang="en-US" dirty="0"/>
              <a:t>Feature Engineering</a:t>
            </a:r>
          </a:p>
        </p:txBody>
      </p:sp>
      <p:sp>
        <p:nvSpPr>
          <p:cNvPr id="8" name="Text Placeholder 7">
            <a:extLst>
              <a:ext uri="{FF2B5EF4-FFF2-40B4-BE49-F238E27FC236}">
                <a16:creationId xmlns:a16="http://schemas.microsoft.com/office/drawing/2014/main" id="{27A8F1FF-1D54-DE4B-B232-7726AC72101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64034457"/>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773</TotalTime>
  <Words>856</Words>
  <Application>Microsoft Macintosh PowerPoint</Application>
  <PresentationFormat>Widescreen</PresentationFormat>
  <Paragraphs>71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Calibri Light</vt:lpstr>
      <vt:lpstr>Rockwell</vt:lpstr>
      <vt:lpstr>Wingdings</vt:lpstr>
      <vt:lpstr>Atlas</vt:lpstr>
      <vt:lpstr>Lending Club Dataset Analysis and Prediction</vt:lpstr>
      <vt:lpstr>Information about Data</vt:lpstr>
      <vt:lpstr>EDA</vt:lpstr>
      <vt:lpstr>PowerPoint Presentation</vt:lpstr>
      <vt:lpstr>PowerPoint Presentation</vt:lpstr>
      <vt:lpstr>PowerPoint Presentation</vt:lpstr>
      <vt:lpstr>PowerPoint Presentation</vt:lpstr>
      <vt:lpstr>PowerPoint Presentation</vt:lpstr>
      <vt:lpstr>Feature Engineering</vt:lpstr>
      <vt:lpstr>PowerPoint Presentation</vt:lpstr>
      <vt:lpstr>PowerPoint Presentation</vt:lpstr>
      <vt:lpstr>PowerPoint Presentation</vt:lpstr>
      <vt:lpstr>Model Building</vt:lpstr>
      <vt:lpstr>Deep Learning</vt:lpstr>
      <vt:lpstr>Random Forest</vt:lpstr>
      <vt:lpstr>XGBoost</vt:lpstr>
      <vt:lpstr>Models Comperation And Rant</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Dataset Analysis and Prediction</dc:title>
  <dc:creator>Mert Akin</dc:creator>
  <cp:lastModifiedBy>Mert Akin</cp:lastModifiedBy>
  <cp:revision>25</cp:revision>
  <dcterms:created xsi:type="dcterms:W3CDTF">2022-03-13T07:15:50Z</dcterms:created>
  <dcterms:modified xsi:type="dcterms:W3CDTF">2022-03-13T20:10:16Z</dcterms:modified>
</cp:coreProperties>
</file>